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Work Sans Medium"/>
      <p:regular r:id="rId17"/>
      <p:bold r:id="rId18"/>
      <p:italic r:id="rId19"/>
      <p:boldItalic r:id="rId20"/>
    </p:embeddedFont>
    <p:embeddedFont>
      <p:font typeface="Work Sans"/>
      <p:regular r:id="rId21"/>
      <p:bold r:id="rId22"/>
      <p:italic r:id="rId23"/>
      <p:boldItalic r:id="rId24"/>
    </p:embeddedFont>
    <p:embeddedFont>
      <p:font typeface="Work Sans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iSOjgX3HWSCFuunCXGRjsuDQf0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Medium-boldItalic.fntdata"/><Relationship Id="rId22" Type="http://schemas.openxmlformats.org/officeDocument/2006/relationships/font" Target="fonts/WorkSans-bold.fntdata"/><Relationship Id="rId21" Type="http://schemas.openxmlformats.org/officeDocument/2006/relationships/font" Target="fonts/WorkSans-regular.fntdata"/><Relationship Id="rId24" Type="http://schemas.openxmlformats.org/officeDocument/2006/relationships/font" Target="fonts/WorkSans-boldItalic.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Light-bold.fntdata"/><Relationship Id="rId25" Type="http://schemas.openxmlformats.org/officeDocument/2006/relationships/font" Target="fonts/WorkSansLight-regular.fntdata"/><Relationship Id="rId28" Type="http://schemas.openxmlformats.org/officeDocument/2006/relationships/font" Target="fonts/WorkSansLight-boldItalic.fntdata"/><Relationship Id="rId27" Type="http://schemas.openxmlformats.org/officeDocument/2006/relationships/font" Target="fonts/WorkSansLight-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WorkSansMedium-regular.fntdata"/><Relationship Id="rId16" Type="http://schemas.openxmlformats.org/officeDocument/2006/relationships/slide" Target="slides/slide12.xml"/><Relationship Id="rId19" Type="http://schemas.openxmlformats.org/officeDocument/2006/relationships/font" Target="fonts/WorkSansMedium-italic.fntdata"/><Relationship Id="rId18" Type="http://schemas.openxmlformats.org/officeDocument/2006/relationships/font" Target="fonts/WorkSans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938a90d90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938a90d90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3938a90d90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node.js" TargetMode="External"/><Relationship Id="rId4" Type="http://schemas.openxmlformats.org/officeDocument/2006/relationships/hyperlink" Target="https://github.com/LENICITA/estructura_optica-balamb/blob/master/_docs_/trim2/07_diagrama_distribucion/Diagrama%20de%20despliegue.drawio.png" TargetMode="External"/><Relationship Id="rId5" Type="http://schemas.openxmlformats.org/officeDocument/2006/relationships/image" Target="../media/image5.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995425" y="2551823"/>
            <a:ext cx="5882400" cy="1754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3F3F3F"/>
              </a:buClr>
              <a:buSzPts val="5400"/>
              <a:buFont typeface="Work Sans"/>
              <a:buNone/>
            </a:pPr>
            <a:r>
              <a:rPr b="1" lang="es-MX" sz="5400">
                <a:solidFill>
                  <a:srgbClr val="3F3F3F"/>
                </a:solidFill>
                <a:latin typeface="Work Sans"/>
                <a:ea typeface="Work Sans"/>
                <a:cs typeface="Work Sans"/>
                <a:sym typeface="Work Sans"/>
              </a:rPr>
              <a:t>PROYECTO </a:t>
            </a:r>
            <a:endParaRPr>
              <a:solidFill>
                <a:schemeClr val="dk1"/>
              </a:solidFill>
            </a:endParaRPr>
          </a:p>
          <a:p>
            <a:pPr indent="0" lvl="0" marL="0" rtl="0" algn="l">
              <a:spcBef>
                <a:spcPts val="0"/>
              </a:spcBef>
              <a:spcAft>
                <a:spcPts val="0"/>
              </a:spcAft>
              <a:buClr>
                <a:srgbClr val="3F3F3F"/>
              </a:buClr>
              <a:buSzPts val="5400"/>
              <a:buFont typeface="Work Sans"/>
              <a:buNone/>
            </a:pPr>
            <a:r>
              <a:rPr b="1" lang="es-MX" sz="5400">
                <a:solidFill>
                  <a:srgbClr val="3F3F3F"/>
                </a:solidFill>
                <a:latin typeface="Work Sans"/>
                <a:ea typeface="Work Sans"/>
                <a:cs typeface="Work Sans"/>
                <a:sym typeface="Work Sans"/>
              </a:rPr>
              <a:t>OPTICA VIRTUAL</a:t>
            </a:r>
            <a:endParaRPr b="1" sz="5400">
              <a:solidFill>
                <a:srgbClr val="3F3F3F"/>
              </a:solidFill>
              <a:latin typeface="Work Sans"/>
              <a:ea typeface="Work Sans"/>
              <a:cs typeface="Work Sans"/>
              <a:sym typeface="Work Sans"/>
            </a:endParaRPr>
          </a:p>
        </p:txBody>
      </p:sp>
      <p:pic>
        <p:nvPicPr>
          <p:cNvPr id="102" name="Google Shape;102;p1"/>
          <p:cNvPicPr preferRelativeResize="0"/>
          <p:nvPr/>
        </p:nvPicPr>
        <p:blipFill rotWithShape="1">
          <a:blip r:embed="rId3">
            <a:alphaModFix/>
          </a:blip>
          <a:srcRect b="0" l="0" r="0" t="0"/>
          <a:stretch/>
        </p:blipFill>
        <p:spPr>
          <a:xfrm>
            <a:off x="9283525" y="3006825"/>
            <a:ext cx="1299700" cy="1299700"/>
          </a:xfrm>
          <a:prstGeom prst="rect">
            <a:avLst/>
          </a:prstGeom>
          <a:noFill/>
          <a:ln>
            <a:noFill/>
          </a:ln>
        </p:spPr>
      </p:pic>
      <p:pic>
        <p:nvPicPr>
          <p:cNvPr id="103" name="Google Shape;103;p1"/>
          <p:cNvPicPr preferRelativeResize="0"/>
          <p:nvPr/>
        </p:nvPicPr>
        <p:blipFill rotWithShape="1">
          <a:blip r:embed="rId4">
            <a:alphaModFix/>
          </a:blip>
          <a:srcRect b="13644" l="0" r="0" t="-6911"/>
          <a:stretch/>
        </p:blipFill>
        <p:spPr>
          <a:xfrm>
            <a:off x="7435800" y="3119375"/>
            <a:ext cx="1847726" cy="10745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76" name="Google Shape;176;p12"/>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Logo Sistema</a:t>
            </a:r>
            <a:endParaRPr b="1" sz="1600">
              <a:solidFill>
                <a:schemeClr val="lt1"/>
              </a:solidFill>
              <a:latin typeface="Work Sans Light"/>
              <a:ea typeface="Work Sans Light"/>
              <a:cs typeface="Work Sans Light"/>
              <a:sym typeface="Work Sans Light"/>
            </a:endParaRPr>
          </a:p>
        </p:txBody>
      </p:sp>
      <p:sp>
        <p:nvSpPr>
          <p:cNvPr id="177" name="Google Shape;177;p12"/>
          <p:cNvSpPr txBox="1"/>
          <p:nvPr/>
        </p:nvSpPr>
        <p:spPr>
          <a:xfrm>
            <a:off x="-313447" y="2210446"/>
            <a:ext cx="114474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Work Sans Light"/>
              <a:ea typeface="Work Sans Light"/>
              <a:cs typeface="Work Sans Light"/>
              <a:sym typeface="Work Sans Light"/>
            </a:endParaRPr>
          </a:p>
        </p:txBody>
      </p:sp>
      <p:pic>
        <p:nvPicPr>
          <p:cNvPr id="178" name="Google Shape;178;p12"/>
          <p:cNvPicPr preferRelativeResize="0"/>
          <p:nvPr/>
        </p:nvPicPr>
        <p:blipFill rotWithShape="1">
          <a:blip r:embed="rId3">
            <a:alphaModFix/>
          </a:blip>
          <a:srcRect b="0" l="0" r="0" t="0"/>
          <a:stretch/>
        </p:blipFill>
        <p:spPr>
          <a:xfrm>
            <a:off x="9774350" y="277975"/>
            <a:ext cx="1001000" cy="1001000"/>
          </a:xfrm>
          <a:prstGeom prst="rect">
            <a:avLst/>
          </a:prstGeom>
          <a:noFill/>
          <a:ln>
            <a:noFill/>
          </a:ln>
        </p:spPr>
      </p:pic>
      <p:pic>
        <p:nvPicPr>
          <p:cNvPr id="179" name="Google Shape;179;p12"/>
          <p:cNvPicPr preferRelativeResize="0"/>
          <p:nvPr/>
        </p:nvPicPr>
        <p:blipFill>
          <a:blip r:embed="rId4">
            <a:alphaModFix/>
          </a:blip>
          <a:stretch>
            <a:fillRect/>
          </a:stretch>
        </p:blipFill>
        <p:spPr>
          <a:xfrm>
            <a:off x="152400" y="2126371"/>
            <a:ext cx="11887201" cy="3821366"/>
          </a:xfrm>
          <a:prstGeom prst="rect">
            <a:avLst/>
          </a:prstGeom>
          <a:noFill/>
          <a:ln>
            <a:noFill/>
          </a:ln>
        </p:spPr>
      </p:pic>
      <p:pic>
        <p:nvPicPr>
          <p:cNvPr id="180" name="Google Shape;180;p12"/>
          <p:cNvPicPr preferRelativeResize="0"/>
          <p:nvPr/>
        </p:nvPicPr>
        <p:blipFill rotWithShape="1">
          <a:blip r:embed="rId5">
            <a:alphaModFix/>
          </a:blip>
          <a:srcRect b="13644" l="0" r="0" t="-6911"/>
          <a:stretch/>
        </p:blipFill>
        <p:spPr>
          <a:xfrm>
            <a:off x="7863050" y="175825"/>
            <a:ext cx="1911300" cy="1111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187" name="Google Shape;187;p14"/>
          <p:cNvSpPr txBox="1"/>
          <p:nvPr/>
        </p:nvSpPr>
        <p:spPr>
          <a:xfrm>
            <a:off x="1366063" y="1901168"/>
            <a:ext cx="3854400" cy="20319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Plan de Proyecto</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Levantamiento de Información</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de Procesos</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IEEE-830 o Historias de </a:t>
            </a:r>
            <a:r>
              <a:rPr lang="es-MX" sz="1400">
                <a:solidFill>
                  <a:schemeClr val="dk1"/>
                </a:solidFill>
                <a:latin typeface="Work Sans Light"/>
                <a:ea typeface="Work Sans Light"/>
                <a:cs typeface="Work Sans Light"/>
                <a:sym typeface="Work Sans Light"/>
              </a:rPr>
              <a:t>Usuario</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Casos de Uso</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Casos de Uso Extendido</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Diagrama de Clases</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Prototipo No Funcional</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Patrón de Diseño</a:t>
            </a:r>
            <a:endParaRPr/>
          </a:p>
        </p:txBody>
      </p:sp>
      <p:grpSp>
        <p:nvGrpSpPr>
          <p:cNvPr id="188" name="Google Shape;188;p14"/>
          <p:cNvGrpSpPr/>
          <p:nvPr/>
        </p:nvGrpSpPr>
        <p:grpSpPr>
          <a:xfrm>
            <a:off x="1111717" y="1494678"/>
            <a:ext cx="3239167" cy="347863"/>
            <a:chOff x="668953" y="1494678"/>
            <a:chExt cx="3239167" cy="347863"/>
          </a:xfrm>
        </p:grpSpPr>
        <p:sp>
          <p:nvSpPr>
            <p:cNvPr id="189" name="Google Shape;189;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Primer Trimestre</a:t>
              </a:r>
              <a:endParaRPr/>
            </a:p>
          </p:txBody>
        </p:sp>
      </p:grpSp>
      <p:sp>
        <p:nvSpPr>
          <p:cNvPr id="191" name="Google Shape;191;p14"/>
          <p:cNvSpPr txBox="1"/>
          <p:nvPr/>
        </p:nvSpPr>
        <p:spPr>
          <a:xfrm>
            <a:off x="1366063" y="4602498"/>
            <a:ext cx="3854368"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Entidad Relación</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Modelo Relacional</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Diccionario de Datos</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Script de la BBDD</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Sentencias DDL</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Consultas DML</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Automatización de la BBDD</a:t>
            </a:r>
            <a:endParaRPr/>
          </a:p>
          <a:p>
            <a:pPr indent="-285750" lvl="0" marL="2857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Local</a:t>
            </a:r>
            <a:endParaRPr/>
          </a:p>
        </p:txBody>
      </p:sp>
      <p:grpSp>
        <p:nvGrpSpPr>
          <p:cNvPr id="192" name="Google Shape;192;p14"/>
          <p:cNvGrpSpPr/>
          <p:nvPr/>
        </p:nvGrpSpPr>
        <p:grpSpPr>
          <a:xfrm>
            <a:off x="1060822" y="4230357"/>
            <a:ext cx="3239167" cy="347863"/>
            <a:chOff x="668953" y="1494678"/>
            <a:chExt cx="3239167" cy="347863"/>
          </a:xfrm>
        </p:grpSpPr>
        <p:sp>
          <p:nvSpPr>
            <p:cNvPr id="193" name="Google Shape;193;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Segundo Trimestre</a:t>
              </a:r>
              <a:endParaRPr/>
            </a:p>
          </p:txBody>
        </p:sp>
      </p:grpSp>
      <p:grpSp>
        <p:nvGrpSpPr>
          <p:cNvPr id="195" name="Google Shape;195;p14"/>
          <p:cNvGrpSpPr/>
          <p:nvPr/>
        </p:nvGrpSpPr>
        <p:grpSpPr>
          <a:xfrm>
            <a:off x="4902545" y="2675450"/>
            <a:ext cx="3239167" cy="347863"/>
            <a:chOff x="668953" y="1494678"/>
            <a:chExt cx="3239167" cy="347863"/>
          </a:xfrm>
        </p:grpSpPr>
        <p:sp>
          <p:nvSpPr>
            <p:cNvPr id="196" name="Google Shape;196;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Tercer Trimestre</a:t>
              </a:r>
              <a:endParaRPr/>
            </a:p>
          </p:txBody>
        </p:sp>
      </p:grpSp>
      <p:sp>
        <p:nvSpPr>
          <p:cNvPr id="198" name="Google Shape;198;p14"/>
          <p:cNvSpPr txBox="1"/>
          <p:nvPr/>
        </p:nvSpPr>
        <p:spPr>
          <a:xfrm>
            <a:off x="5138046" y="3127181"/>
            <a:ext cx="3854400" cy="5232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Planeación de Pruebas</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Ejecución de Pruebas</a:t>
            </a:r>
            <a:endParaRPr/>
          </a:p>
        </p:txBody>
      </p:sp>
      <p:grpSp>
        <p:nvGrpSpPr>
          <p:cNvPr id="199" name="Google Shape;199;p14"/>
          <p:cNvGrpSpPr/>
          <p:nvPr/>
        </p:nvGrpSpPr>
        <p:grpSpPr>
          <a:xfrm>
            <a:off x="4909555" y="4722219"/>
            <a:ext cx="3239167" cy="347863"/>
            <a:chOff x="668953" y="1494678"/>
            <a:chExt cx="3239167" cy="347863"/>
          </a:xfrm>
        </p:grpSpPr>
        <p:sp>
          <p:nvSpPr>
            <p:cNvPr id="200" name="Google Shape;200;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Cuarto Trimestre</a:t>
              </a:r>
              <a:endParaRPr/>
            </a:p>
          </p:txBody>
        </p:sp>
      </p:grpSp>
      <p:sp>
        <p:nvSpPr>
          <p:cNvPr id="202" name="Google Shape;202;p14"/>
          <p:cNvSpPr txBox="1"/>
          <p:nvPr/>
        </p:nvSpPr>
        <p:spPr>
          <a:xfrm>
            <a:off x="5138058" y="5219739"/>
            <a:ext cx="3854368" cy="738664"/>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Instalación </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Aplicaciones</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Configuración del Servidor de BBDD</a:t>
            </a:r>
            <a:endParaRPr/>
          </a:p>
        </p:txBody>
      </p:sp>
      <p:grpSp>
        <p:nvGrpSpPr>
          <p:cNvPr id="203" name="Google Shape;203;p14"/>
          <p:cNvGrpSpPr/>
          <p:nvPr/>
        </p:nvGrpSpPr>
        <p:grpSpPr>
          <a:xfrm>
            <a:off x="8350341" y="3568215"/>
            <a:ext cx="3239167" cy="347863"/>
            <a:chOff x="668953" y="1494678"/>
            <a:chExt cx="3239167" cy="347863"/>
          </a:xfrm>
        </p:grpSpPr>
        <p:sp>
          <p:nvSpPr>
            <p:cNvPr id="204" name="Google Shape;204;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Quinto Trimestre</a:t>
              </a:r>
              <a:endParaRPr/>
            </a:p>
          </p:txBody>
        </p:sp>
      </p:grpSp>
      <p:sp>
        <p:nvSpPr>
          <p:cNvPr id="206" name="Google Shape;206;p14"/>
          <p:cNvSpPr txBox="1"/>
          <p:nvPr/>
        </p:nvSpPr>
        <p:spPr>
          <a:xfrm>
            <a:off x="8578844" y="4065735"/>
            <a:ext cx="2750090" cy="738664"/>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Manual de Usuario</a:t>
            </a:r>
            <a:endParaRPr/>
          </a:p>
          <a:p>
            <a:pPr indent="-171450" lvl="0" marL="171450" marR="0" rtl="0" algn="l">
              <a:spcBef>
                <a:spcPts val="0"/>
              </a:spcBef>
              <a:spcAft>
                <a:spcPts val="0"/>
              </a:spcAft>
              <a:buClr>
                <a:schemeClr val="dk1"/>
              </a:buClr>
              <a:buSzPts val="1400"/>
              <a:buFont typeface="Arial"/>
              <a:buChar char="•"/>
            </a:pPr>
            <a:r>
              <a:rPr lang="es-MX" sz="1400">
                <a:solidFill>
                  <a:schemeClr val="dk1"/>
                </a:solidFill>
                <a:latin typeface="Work Sans Light"/>
                <a:ea typeface="Work Sans Light"/>
                <a:cs typeface="Work Sans Light"/>
                <a:sym typeface="Work Sans Light"/>
              </a:rPr>
              <a:t>Sistema de Información Web – Servidor Externo</a:t>
            </a:r>
            <a:endParaRPr/>
          </a:p>
        </p:txBody>
      </p:sp>
      <p:pic>
        <p:nvPicPr>
          <p:cNvPr id="207" name="Google Shape;207;p14"/>
          <p:cNvPicPr preferRelativeResize="0"/>
          <p:nvPr/>
        </p:nvPicPr>
        <p:blipFill rotWithShape="1">
          <a:blip r:embed="rId3">
            <a:alphaModFix/>
          </a:blip>
          <a:srcRect b="0" l="0" r="0" t="0"/>
          <a:stretch/>
        </p:blipFill>
        <p:spPr>
          <a:xfrm>
            <a:off x="9774350" y="272763"/>
            <a:ext cx="1001000" cy="1001000"/>
          </a:xfrm>
          <a:prstGeom prst="rect">
            <a:avLst/>
          </a:prstGeom>
          <a:noFill/>
          <a:ln>
            <a:noFill/>
          </a:ln>
        </p:spPr>
      </p:pic>
      <p:pic>
        <p:nvPicPr>
          <p:cNvPr id="208" name="Google Shape;208;p14"/>
          <p:cNvPicPr preferRelativeResize="0"/>
          <p:nvPr/>
        </p:nvPicPr>
        <p:blipFill rotWithShape="1">
          <a:blip r:embed="rId4">
            <a:alphaModFix/>
          </a:blip>
          <a:srcRect b="13644" l="0" r="0" t="-6911"/>
          <a:stretch/>
        </p:blipFill>
        <p:spPr>
          <a:xfrm>
            <a:off x="7863050" y="194026"/>
            <a:ext cx="1911300" cy="111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descr="Imagen que contiene Interfaz de usuario gráfica&#10;&#10;Descripción generada automáticamente" id="213" name="Google Shape;213;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
          <p:cNvSpPr txBox="1"/>
          <p:nvPr/>
        </p:nvSpPr>
        <p:spPr>
          <a:xfrm>
            <a:off x="3948153" y="1315925"/>
            <a:ext cx="42957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7200">
                <a:solidFill>
                  <a:schemeClr val="lt1"/>
                </a:solidFill>
                <a:latin typeface="Work Sans Light"/>
                <a:ea typeface="Work Sans Light"/>
                <a:cs typeface="Work Sans Light"/>
                <a:sym typeface="Work Sans Light"/>
              </a:rPr>
              <a:t>ÓPTICAM</a:t>
            </a:r>
            <a:endParaRPr/>
          </a:p>
        </p:txBody>
      </p:sp>
      <p:cxnSp>
        <p:nvCxnSpPr>
          <p:cNvPr id="109" name="Google Shape;109;p2"/>
          <p:cNvCxnSpPr/>
          <p:nvPr/>
        </p:nvCxnSpPr>
        <p:spPr>
          <a:xfrm>
            <a:off x="5227899" y="3321934"/>
            <a:ext cx="1736203" cy="0"/>
          </a:xfrm>
          <a:prstGeom prst="straightConnector1">
            <a:avLst/>
          </a:prstGeom>
          <a:noFill/>
          <a:ln cap="flat" cmpd="sng" w="9525">
            <a:solidFill>
              <a:schemeClr val="lt1"/>
            </a:solidFill>
            <a:prstDash val="solid"/>
            <a:miter lim="800000"/>
            <a:headEnd len="sm" w="sm" type="none"/>
            <a:tailEnd len="sm" w="sm" type="none"/>
          </a:ln>
        </p:spPr>
      </p:cxnSp>
      <p:sp>
        <p:nvSpPr>
          <p:cNvPr id="110" name="Google Shape;110;p2"/>
          <p:cNvSpPr txBox="1"/>
          <p:nvPr/>
        </p:nvSpPr>
        <p:spPr>
          <a:xfrm>
            <a:off x="4168816" y="3463724"/>
            <a:ext cx="3854400" cy="107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1600">
                <a:solidFill>
                  <a:schemeClr val="lt1"/>
                </a:solidFill>
                <a:latin typeface="Work Sans Light"/>
                <a:ea typeface="Work Sans Light"/>
                <a:cs typeface="Work Sans Light"/>
                <a:sym typeface="Work Sans Light"/>
              </a:rPr>
              <a:t>LAURA SOFIA CABREJO BELLO</a:t>
            </a:r>
            <a:endParaRPr sz="1600">
              <a:solidFill>
                <a:schemeClr val="lt1"/>
              </a:solidFill>
              <a:latin typeface="Work Sans Light"/>
              <a:ea typeface="Work Sans Light"/>
              <a:cs typeface="Work Sans Light"/>
              <a:sym typeface="Work Sans Light"/>
            </a:endParaRPr>
          </a:p>
          <a:p>
            <a:pPr indent="0" lvl="0" marL="0" marR="0" rtl="0" algn="ctr">
              <a:spcBef>
                <a:spcPts val="0"/>
              </a:spcBef>
              <a:spcAft>
                <a:spcPts val="0"/>
              </a:spcAft>
              <a:buNone/>
            </a:pPr>
            <a:r>
              <a:rPr lang="es-MX" sz="1600">
                <a:solidFill>
                  <a:schemeClr val="lt1"/>
                </a:solidFill>
                <a:latin typeface="Work Sans Light"/>
                <a:ea typeface="Work Sans Light"/>
                <a:cs typeface="Work Sans Light"/>
                <a:sym typeface="Work Sans Light"/>
              </a:rPr>
              <a:t>JUAN SEBASTIAN FORERO GUAYARA</a:t>
            </a:r>
            <a:endParaRPr sz="1600">
              <a:solidFill>
                <a:schemeClr val="lt1"/>
              </a:solidFill>
              <a:latin typeface="Work Sans Light"/>
              <a:ea typeface="Work Sans Light"/>
              <a:cs typeface="Work Sans Light"/>
              <a:sym typeface="Work Sans Light"/>
            </a:endParaRPr>
          </a:p>
          <a:p>
            <a:pPr indent="0" lvl="0" marL="0" marR="0" rtl="0" algn="ctr">
              <a:spcBef>
                <a:spcPts val="0"/>
              </a:spcBef>
              <a:spcAft>
                <a:spcPts val="0"/>
              </a:spcAft>
              <a:buNone/>
            </a:pPr>
            <a:r>
              <a:rPr lang="es-MX" sz="1600">
                <a:solidFill>
                  <a:schemeClr val="lt1"/>
                </a:solidFill>
                <a:latin typeface="Work Sans Light"/>
                <a:ea typeface="Work Sans Light"/>
                <a:cs typeface="Work Sans Light"/>
                <a:sym typeface="Work Sans Light"/>
              </a:rPr>
              <a:t>VALENTINA RAMIREZ BERNAL</a:t>
            </a:r>
            <a:endParaRPr sz="1600">
              <a:solidFill>
                <a:schemeClr val="lt1"/>
              </a:solidFill>
              <a:latin typeface="Work Sans Light"/>
              <a:ea typeface="Work Sans Light"/>
              <a:cs typeface="Work Sans Light"/>
              <a:sym typeface="Work Sans Light"/>
            </a:endParaRPr>
          </a:p>
          <a:p>
            <a:pPr indent="0" lvl="0" marL="0" marR="0" rtl="0" algn="ctr">
              <a:spcBef>
                <a:spcPts val="0"/>
              </a:spcBef>
              <a:spcAft>
                <a:spcPts val="0"/>
              </a:spcAft>
              <a:buNone/>
            </a:pPr>
            <a:r>
              <a:rPr lang="es-MX" sz="1600">
                <a:solidFill>
                  <a:schemeClr val="lt1"/>
                </a:solidFill>
                <a:latin typeface="Work Sans Light"/>
                <a:ea typeface="Work Sans Light"/>
                <a:cs typeface="Work Sans Light"/>
                <a:sym typeface="Work Sans Light"/>
              </a:rPr>
              <a:t>SHARITH JORLEYNI MOSQUERA LARA</a:t>
            </a:r>
            <a:endParaRPr sz="1600">
              <a:solidFill>
                <a:schemeClr val="lt1"/>
              </a:solidFill>
              <a:latin typeface="Work Sans Light"/>
              <a:ea typeface="Work Sans Light"/>
              <a:cs typeface="Work Sans Light"/>
              <a:sym typeface="Work Sans Light"/>
            </a:endParaRPr>
          </a:p>
        </p:txBody>
      </p:sp>
      <p:sp>
        <p:nvSpPr>
          <p:cNvPr id="111" name="Google Shape;111;p2"/>
          <p:cNvSpPr txBox="1"/>
          <p:nvPr/>
        </p:nvSpPr>
        <p:spPr>
          <a:xfrm>
            <a:off x="1068888" y="5279998"/>
            <a:ext cx="10054224"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Técnico en Programación de Software - TPS, Primer Trimestre</a:t>
            </a:r>
            <a:endParaRPr/>
          </a:p>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Instructor Albeiro Ramos</a:t>
            </a:r>
            <a:endParaRPr/>
          </a:p>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Bogotá, 25 de marzo de 2023</a:t>
            </a:r>
            <a:endParaRPr b="1" sz="1600">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3"/>
          <p:cNvSpPr/>
          <p:nvPr/>
        </p:nvSpPr>
        <p:spPr>
          <a:xfrm>
            <a:off x="1157468" y="2685327"/>
            <a:ext cx="2939970"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3"/>
          <p:cNvSpPr txBox="1"/>
          <p:nvPr/>
        </p:nvSpPr>
        <p:spPr>
          <a:xfrm>
            <a:off x="1145895" y="235607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Introducción</a:t>
            </a:r>
            <a:endParaRPr/>
          </a:p>
        </p:txBody>
      </p:sp>
      <p:sp>
        <p:nvSpPr>
          <p:cNvPr id="118" name="Google Shape;118;p3"/>
          <p:cNvSpPr txBox="1"/>
          <p:nvPr/>
        </p:nvSpPr>
        <p:spPr>
          <a:xfrm>
            <a:off x="1145896" y="3275635"/>
            <a:ext cx="3854400" cy="314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Work Sans Light"/>
                <a:ea typeface="Work Sans Light"/>
                <a:cs typeface="Work Sans Light"/>
                <a:sym typeface="Work Sans Light"/>
              </a:rPr>
              <a:t>El proyecto se desarrolla en el sector óptico y está orientado a la empresa Óptica Virtual BalamB, mediante la propuesta de un sistema de información web. La presentación aborda el problema identificado, los objetivos planteados, la justificación del proyecto, así como su alcance y delimitación temporal definida mediante el modelo Gantt.</a:t>
            </a:r>
            <a:endParaRPr sz="1800">
              <a:solidFill>
                <a:schemeClr val="dk1"/>
              </a:solidFill>
              <a:latin typeface="Work Sans Light"/>
              <a:ea typeface="Work Sans Light"/>
              <a:cs typeface="Work Sans Light"/>
              <a:sym typeface="Work Sans Light"/>
            </a:endParaRPr>
          </a:p>
        </p:txBody>
      </p:sp>
      <p:pic>
        <p:nvPicPr>
          <p:cNvPr id="119" name="Google Shape;119;p3" title="ChatGPT Image 4 feb 2026, 05_01_07 p.m..png"/>
          <p:cNvPicPr preferRelativeResize="0"/>
          <p:nvPr/>
        </p:nvPicPr>
        <p:blipFill rotWithShape="1">
          <a:blip r:embed="rId4">
            <a:alphaModFix/>
          </a:blip>
          <a:srcRect b="25160" l="0" r="0" t="0"/>
          <a:stretch/>
        </p:blipFill>
        <p:spPr>
          <a:xfrm>
            <a:off x="6082900" y="0"/>
            <a:ext cx="6109100" cy="68579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4"/>
          <p:cNvSpPr txBox="1"/>
          <p:nvPr/>
        </p:nvSpPr>
        <p:spPr>
          <a:xfrm>
            <a:off x="456236" y="41668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OPTICA BALAMB</a:t>
            </a:r>
            <a:endParaRPr/>
          </a:p>
        </p:txBody>
      </p:sp>
      <p:sp>
        <p:nvSpPr>
          <p:cNvPr id="125" name="Google Shape;125;p4"/>
          <p:cNvSpPr txBox="1"/>
          <p:nvPr/>
        </p:nvSpPr>
        <p:spPr>
          <a:xfrm>
            <a:off x="6653014" y="2489547"/>
            <a:ext cx="4547336"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3200">
                <a:solidFill>
                  <a:schemeClr val="dk1"/>
                </a:solidFill>
                <a:latin typeface="Work Sans Light"/>
                <a:ea typeface="Work Sans Light"/>
                <a:cs typeface="Work Sans Light"/>
                <a:sym typeface="Work Sans Light"/>
              </a:rPr>
              <a:t>Problema</a:t>
            </a:r>
            <a:endParaRPr/>
          </a:p>
          <a:p>
            <a:pPr indent="0" lvl="0" marL="0" marR="0" rtl="0" algn="l">
              <a:spcBef>
                <a:spcPts val="0"/>
              </a:spcBef>
              <a:spcAft>
                <a:spcPts val="0"/>
              </a:spcAft>
              <a:buNone/>
            </a:pPr>
            <a:r>
              <a:rPr b="1" lang="es-MX" sz="3200">
                <a:solidFill>
                  <a:schemeClr val="dk1"/>
                </a:solidFill>
                <a:latin typeface="Work Sans Light"/>
                <a:ea typeface="Work Sans Light"/>
                <a:cs typeface="Work Sans Light"/>
                <a:sym typeface="Work Sans Light"/>
              </a:rPr>
              <a:t>Objetivos</a:t>
            </a:r>
            <a:endParaRPr/>
          </a:p>
          <a:p>
            <a:pPr indent="0" lvl="0" marL="0" marR="0" rtl="0" algn="l">
              <a:spcBef>
                <a:spcPts val="0"/>
              </a:spcBef>
              <a:spcAft>
                <a:spcPts val="0"/>
              </a:spcAft>
              <a:buNone/>
            </a:pPr>
            <a:r>
              <a:rPr b="1" lang="es-MX" sz="3200">
                <a:solidFill>
                  <a:schemeClr val="dk1"/>
                </a:solidFill>
                <a:latin typeface="Work Sans Light"/>
                <a:ea typeface="Work Sans Light"/>
                <a:cs typeface="Work Sans Light"/>
                <a:sym typeface="Work Sans Light"/>
              </a:rPr>
              <a:t>Justificación</a:t>
            </a:r>
            <a:endParaRPr/>
          </a:p>
          <a:p>
            <a:pPr indent="0" lvl="0" marL="0" marR="0" rtl="0" algn="l">
              <a:spcBef>
                <a:spcPts val="0"/>
              </a:spcBef>
              <a:spcAft>
                <a:spcPts val="0"/>
              </a:spcAft>
              <a:buNone/>
            </a:pPr>
            <a:r>
              <a:rPr b="1" lang="es-MX" sz="3200">
                <a:solidFill>
                  <a:schemeClr val="dk1"/>
                </a:solidFill>
                <a:latin typeface="Work Sans Light"/>
                <a:ea typeface="Work Sans Light"/>
                <a:cs typeface="Work Sans Light"/>
                <a:sym typeface="Work Sans Light"/>
              </a:rPr>
              <a:t>Alcance</a:t>
            </a:r>
            <a:endParaRPr/>
          </a:p>
          <a:p>
            <a:pPr indent="0" lvl="0" marL="0" marR="0" rtl="0" algn="l">
              <a:spcBef>
                <a:spcPts val="0"/>
              </a:spcBef>
              <a:spcAft>
                <a:spcPts val="0"/>
              </a:spcAft>
              <a:buNone/>
            </a:pPr>
            <a:r>
              <a:rPr b="1" lang="es-MX" sz="3200">
                <a:solidFill>
                  <a:schemeClr val="dk1"/>
                </a:solidFill>
                <a:latin typeface="Work Sans Light"/>
                <a:ea typeface="Work Sans Light"/>
                <a:cs typeface="Work Sans Light"/>
                <a:sym typeface="Work Sans Light"/>
              </a:rPr>
              <a:t>Delimitación</a:t>
            </a:r>
            <a:endParaRPr/>
          </a:p>
          <a:p>
            <a:pPr indent="0" lvl="0" marL="0" marR="0" rtl="0" algn="l">
              <a:spcBef>
                <a:spcPts val="0"/>
              </a:spcBef>
              <a:spcAft>
                <a:spcPts val="0"/>
              </a:spcAft>
              <a:buNone/>
            </a:pPr>
            <a:r>
              <a:rPr b="1" lang="es-MX" sz="3200">
                <a:solidFill>
                  <a:schemeClr val="dk1"/>
                </a:solidFill>
                <a:latin typeface="Work Sans Light"/>
                <a:ea typeface="Work Sans Light"/>
                <a:cs typeface="Work Sans Light"/>
                <a:sym typeface="Work Sans Light"/>
              </a:rPr>
              <a:t>Entregables Trimestre</a:t>
            </a:r>
            <a:endParaRPr/>
          </a:p>
        </p:txBody>
      </p:sp>
      <p:pic>
        <p:nvPicPr>
          <p:cNvPr id="126" name="Google Shape;126;p4"/>
          <p:cNvPicPr preferRelativeResize="0"/>
          <p:nvPr/>
        </p:nvPicPr>
        <p:blipFill rotWithShape="1">
          <a:blip r:embed="rId4">
            <a:alphaModFix/>
          </a:blip>
          <a:srcRect b="0" l="0" r="0" t="0"/>
          <a:stretch/>
        </p:blipFill>
        <p:spPr>
          <a:xfrm>
            <a:off x="3460950" y="3019199"/>
            <a:ext cx="1838924" cy="1838900"/>
          </a:xfrm>
          <a:prstGeom prst="rect">
            <a:avLst/>
          </a:prstGeom>
          <a:noFill/>
          <a:ln>
            <a:noFill/>
          </a:ln>
        </p:spPr>
      </p:pic>
      <p:pic>
        <p:nvPicPr>
          <p:cNvPr id="127" name="Google Shape;127;p4"/>
          <p:cNvPicPr preferRelativeResize="0"/>
          <p:nvPr/>
        </p:nvPicPr>
        <p:blipFill rotWithShape="1">
          <a:blip r:embed="rId5">
            <a:alphaModFix/>
          </a:blip>
          <a:srcRect b="13644" l="0" r="0" t="-6911"/>
          <a:stretch/>
        </p:blipFill>
        <p:spPr>
          <a:xfrm>
            <a:off x="298973" y="2975338"/>
            <a:ext cx="3161976" cy="1838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33" name="Google Shape;133;p5"/>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Logo Sistema</a:t>
            </a:r>
            <a:endParaRPr b="1" sz="1600">
              <a:solidFill>
                <a:schemeClr val="lt1"/>
              </a:solidFill>
              <a:latin typeface="Work Sans Light"/>
              <a:ea typeface="Work Sans Light"/>
              <a:cs typeface="Work Sans Light"/>
              <a:sym typeface="Work Sans Light"/>
            </a:endParaRPr>
          </a:p>
        </p:txBody>
      </p:sp>
      <p:sp>
        <p:nvSpPr>
          <p:cNvPr id="134" name="Google Shape;134;p5"/>
          <p:cNvSpPr txBox="1"/>
          <p:nvPr/>
        </p:nvSpPr>
        <p:spPr>
          <a:xfrm>
            <a:off x="372353" y="1667521"/>
            <a:ext cx="11447400" cy="43161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1200"/>
              </a:spcBef>
              <a:spcAft>
                <a:spcPts val="0"/>
              </a:spcAft>
              <a:buClr>
                <a:schemeClr val="dk1"/>
              </a:buClr>
              <a:buSzPts val="1800"/>
              <a:buChar char="•"/>
            </a:pPr>
            <a:r>
              <a:rPr lang="es-MX" sz="1800">
                <a:solidFill>
                  <a:schemeClr val="dk1"/>
                </a:solidFill>
                <a:latin typeface="Work Sans Light"/>
                <a:ea typeface="Work Sans Light"/>
                <a:cs typeface="Work Sans Light"/>
                <a:sym typeface="Work Sans Light"/>
              </a:rPr>
              <a:t> Óptica Virtual Balamb opera exclusivamente mediante canales digitales, lo que limita la experiencia de compra presencial. Los clientes no pueden probar físicamente las monturas antes de adquirirlas, generando desconfianza, indecisión y mayor probabilidad de devoluciones. Esta situación afecta la satisfacción del usuario, reduce la seguridad en la compra y dificulta la fidelización de clientes.</a:t>
            </a:r>
            <a:endParaRPr sz="1800">
              <a:solidFill>
                <a:schemeClr val="dk1"/>
              </a:solidFill>
              <a:latin typeface="Work Sans Light"/>
              <a:ea typeface="Work Sans Light"/>
              <a:cs typeface="Work Sans Light"/>
              <a:sym typeface="Work Sans Light"/>
            </a:endParaRPr>
          </a:p>
          <a:p>
            <a:pPr indent="-342900" lvl="0" marL="457200" rtl="0" algn="l">
              <a:lnSpc>
                <a:spcPct val="115000"/>
              </a:lnSpc>
              <a:spcBef>
                <a:spcPts val="0"/>
              </a:spcBef>
              <a:spcAft>
                <a:spcPts val="0"/>
              </a:spcAft>
              <a:buClr>
                <a:schemeClr val="dk1"/>
              </a:buClr>
              <a:buSzPts val="1800"/>
              <a:buChar char="•"/>
            </a:pPr>
            <a:r>
              <a:rPr lang="es-MX" sz="1800">
                <a:solidFill>
                  <a:schemeClr val="dk1"/>
                </a:solidFill>
                <a:latin typeface="Work Sans Light"/>
                <a:ea typeface="Work Sans Light"/>
                <a:cs typeface="Work Sans Light"/>
                <a:sym typeface="Work Sans Light"/>
              </a:rPr>
              <a:t>Así</a:t>
            </a:r>
            <a:r>
              <a:rPr lang="es-MX" sz="1800">
                <a:solidFill>
                  <a:schemeClr val="dk1"/>
                </a:solidFill>
                <a:latin typeface="Work Sans Light"/>
                <a:ea typeface="Work Sans Light"/>
                <a:cs typeface="Work Sans Light"/>
                <a:sym typeface="Work Sans Light"/>
              </a:rPr>
              <a:t> mismo, la carencia de un sistema digital integral para inventarios, pagos, pedidos y servicio al cliente provoca inconsistencias en la disponibilidad de productos, retrasos en las entregas y errores administrativos. Estas deficiencias disminuyen la eficiencia operativa, incrementan costos y reducen la competitividad de la empresa en el mercado virtual.</a:t>
            </a:r>
            <a:endParaRPr sz="1800">
              <a:solidFill>
                <a:schemeClr val="dk1"/>
              </a:solidFill>
              <a:latin typeface="Work Sans Light"/>
              <a:ea typeface="Work Sans Light"/>
              <a:cs typeface="Work Sans Light"/>
              <a:sym typeface="Work Sans Light"/>
            </a:endParaRPr>
          </a:p>
          <a:p>
            <a:pPr indent="-342900" lvl="0" marL="457200" rtl="0" algn="l">
              <a:lnSpc>
                <a:spcPct val="115000"/>
              </a:lnSpc>
              <a:spcBef>
                <a:spcPts val="0"/>
              </a:spcBef>
              <a:spcAft>
                <a:spcPts val="0"/>
              </a:spcAft>
              <a:buClr>
                <a:schemeClr val="dk1"/>
              </a:buClr>
              <a:buSzPts val="1800"/>
              <a:buChar char="•"/>
            </a:pPr>
            <a:r>
              <a:rPr lang="es-MX" sz="1800">
                <a:solidFill>
                  <a:schemeClr val="dk1"/>
                </a:solidFill>
                <a:latin typeface="Work Sans Light"/>
                <a:ea typeface="Work Sans Light"/>
                <a:cs typeface="Work Sans Light"/>
                <a:sym typeface="Work Sans Light"/>
              </a:rPr>
              <a:t>Ante este contexto, se requiere implementar soluciones tecnológicas que optimicen la interacción con los clientes y fortalezcan la gestión interna. La incorporación de pruebas virtuales de monturas, automatización de inventarios y sistemas digitales de administración permitirá mejorar la experiencia de compra y la calidad del servicio.</a:t>
            </a:r>
            <a:endParaRPr sz="1300">
              <a:solidFill>
                <a:schemeClr val="dk1"/>
              </a:solidFill>
            </a:endParaRPr>
          </a:p>
          <a:p>
            <a:pPr indent="0" lvl="0" marL="0" marR="0" rtl="0" algn="l">
              <a:spcBef>
                <a:spcPts val="1200"/>
              </a:spcBef>
              <a:spcAft>
                <a:spcPts val="0"/>
              </a:spcAft>
              <a:buNone/>
            </a:pPr>
            <a:r>
              <a:t/>
            </a:r>
            <a:endParaRPr sz="1600">
              <a:solidFill>
                <a:schemeClr val="dk1"/>
              </a:solidFill>
              <a:latin typeface="Work Sans Light"/>
              <a:ea typeface="Work Sans Light"/>
              <a:cs typeface="Work Sans Light"/>
              <a:sym typeface="Work Sans Light"/>
            </a:endParaRPr>
          </a:p>
        </p:txBody>
      </p:sp>
      <p:pic>
        <p:nvPicPr>
          <p:cNvPr id="135" name="Google Shape;135;p5"/>
          <p:cNvPicPr preferRelativeResize="0"/>
          <p:nvPr/>
        </p:nvPicPr>
        <p:blipFill rotWithShape="1">
          <a:blip r:embed="rId3">
            <a:alphaModFix/>
          </a:blip>
          <a:srcRect b="0" l="0" r="0" t="0"/>
          <a:stretch/>
        </p:blipFill>
        <p:spPr>
          <a:xfrm>
            <a:off x="9774350" y="277975"/>
            <a:ext cx="1001000" cy="1001000"/>
          </a:xfrm>
          <a:prstGeom prst="rect">
            <a:avLst/>
          </a:prstGeom>
          <a:noFill/>
          <a:ln>
            <a:noFill/>
          </a:ln>
        </p:spPr>
      </p:pic>
      <p:pic>
        <p:nvPicPr>
          <p:cNvPr id="136" name="Google Shape;136;p5"/>
          <p:cNvPicPr preferRelativeResize="0"/>
          <p:nvPr/>
        </p:nvPicPr>
        <p:blipFill rotWithShape="1">
          <a:blip r:embed="rId4">
            <a:alphaModFix/>
          </a:blip>
          <a:srcRect b="13644" l="0" r="0" t="-6911"/>
          <a:stretch/>
        </p:blipFill>
        <p:spPr>
          <a:xfrm>
            <a:off x="7859775" y="174875"/>
            <a:ext cx="1914576" cy="1113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p:nvPr/>
        </p:nvSpPr>
        <p:spPr>
          <a:xfrm>
            <a:off x="1463568" y="2441290"/>
            <a:ext cx="35274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7"/>
          <p:cNvSpPr txBox="1"/>
          <p:nvPr/>
        </p:nvSpPr>
        <p:spPr>
          <a:xfrm>
            <a:off x="1188709" y="2158311"/>
            <a:ext cx="40770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43" name="Google Shape;143;p7"/>
          <p:cNvSpPr txBox="1"/>
          <p:nvPr/>
        </p:nvSpPr>
        <p:spPr>
          <a:xfrm>
            <a:off x="705693" y="2883502"/>
            <a:ext cx="5043000" cy="2308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2400"/>
              <a:buNone/>
            </a:pPr>
            <a:r>
              <a:rPr lang="es-MX" sz="1800">
                <a:solidFill>
                  <a:schemeClr val="dk1"/>
                </a:solidFill>
                <a:latin typeface="Work Sans Light"/>
                <a:ea typeface="Work Sans Light"/>
                <a:cs typeface="Work Sans Light"/>
                <a:sym typeface="Work Sans Light"/>
              </a:rPr>
              <a:t>Desarrollar un sistema de información para una óptica virtual que permita a los usuarios probar en línea las monturas, gestionar compras, pagos y entregas, y que proporcione al administrador herramientas efectivas para la administración del inventario, la gestión de clientes y repartidores de la empresa Optica Balamb.</a:t>
            </a:r>
            <a:endParaRPr sz="1800">
              <a:solidFill>
                <a:schemeClr val="dk1"/>
              </a:solidFill>
              <a:latin typeface="Work Sans Light"/>
              <a:ea typeface="Work Sans Light"/>
              <a:cs typeface="Work Sans Light"/>
              <a:sym typeface="Work Sans Light"/>
            </a:endParaRPr>
          </a:p>
        </p:txBody>
      </p:sp>
      <p:pic>
        <p:nvPicPr>
          <p:cNvPr id="144" name="Google Shape;144;p7" title="ChatGPT Image 4 feb 2026, 05_02_46 p.m..png"/>
          <p:cNvPicPr preferRelativeResize="0"/>
          <p:nvPr/>
        </p:nvPicPr>
        <p:blipFill rotWithShape="1">
          <a:blip r:embed="rId3">
            <a:alphaModFix/>
          </a:blip>
          <a:srcRect b="19054" l="0" r="0" t="0"/>
          <a:stretch/>
        </p:blipFill>
        <p:spPr>
          <a:xfrm>
            <a:off x="6543650" y="0"/>
            <a:ext cx="5648351" cy="68579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g3938a90d903_0_0" title="ChatGPT Image 6 feb 2026, 03_30_00 p.m..png"/>
          <p:cNvPicPr preferRelativeResize="0"/>
          <p:nvPr/>
        </p:nvPicPr>
        <p:blipFill rotWithShape="1">
          <a:blip r:embed="rId3">
            <a:alphaModFix/>
          </a:blip>
          <a:srcRect b="0" l="0" r="4443" t="0"/>
          <a:stretch/>
        </p:blipFill>
        <p:spPr>
          <a:xfrm>
            <a:off x="5638800" y="0"/>
            <a:ext cx="6553201" cy="6857999"/>
          </a:xfrm>
          <a:prstGeom prst="rect">
            <a:avLst/>
          </a:prstGeom>
          <a:noFill/>
          <a:ln>
            <a:noFill/>
          </a:ln>
        </p:spPr>
      </p:pic>
      <p:sp>
        <p:nvSpPr>
          <p:cNvPr id="151" name="Google Shape;151;g3938a90d903_0_0"/>
          <p:cNvSpPr/>
          <p:nvPr/>
        </p:nvSpPr>
        <p:spPr>
          <a:xfrm>
            <a:off x="255696" y="414930"/>
            <a:ext cx="4166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g3938a90d903_0_0"/>
          <p:cNvSpPr txBox="1"/>
          <p:nvPr/>
        </p:nvSpPr>
        <p:spPr>
          <a:xfrm>
            <a:off x="344805" y="157003"/>
            <a:ext cx="40770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Específicos</a:t>
            </a:r>
            <a:endParaRPr/>
          </a:p>
        </p:txBody>
      </p:sp>
      <p:sp>
        <p:nvSpPr>
          <p:cNvPr id="153" name="Google Shape;153;g3938a90d903_0_0"/>
          <p:cNvSpPr txBox="1"/>
          <p:nvPr/>
        </p:nvSpPr>
        <p:spPr>
          <a:xfrm>
            <a:off x="431025" y="889395"/>
            <a:ext cx="4834800" cy="53565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Clr>
                <a:schemeClr val="dk1"/>
              </a:buClr>
              <a:buSzPts val="1800"/>
              <a:buFont typeface="Work Sans Light"/>
              <a:buChar char="●"/>
            </a:pPr>
            <a:r>
              <a:rPr lang="es-MX" sz="1800">
                <a:solidFill>
                  <a:schemeClr val="dk1"/>
                </a:solidFill>
                <a:latin typeface="Work Sans Light"/>
                <a:ea typeface="Work Sans Light"/>
                <a:cs typeface="Work Sans Light"/>
                <a:sym typeface="Work Sans Light"/>
              </a:rPr>
              <a:t>Implementar un módulo de prueba virtual de monturas mediante cámara.</a:t>
            </a:r>
            <a:endParaRPr sz="1800">
              <a:solidFill>
                <a:schemeClr val="dk1"/>
              </a:solidFill>
              <a:latin typeface="Work Sans Light"/>
              <a:ea typeface="Work Sans Light"/>
              <a:cs typeface="Work Sans Light"/>
              <a:sym typeface="Work Sans Light"/>
            </a:endParaRPr>
          </a:p>
          <a:p>
            <a:pPr indent="-342900" lvl="0" marL="457200" rtl="0" algn="l">
              <a:spcBef>
                <a:spcPts val="0"/>
              </a:spcBef>
              <a:spcAft>
                <a:spcPts val="0"/>
              </a:spcAft>
              <a:buClr>
                <a:schemeClr val="dk1"/>
              </a:buClr>
              <a:buSzPts val="1800"/>
              <a:buFont typeface="Work Sans Light"/>
              <a:buChar char="●"/>
            </a:pPr>
            <a:r>
              <a:rPr lang="es-MX" sz="1800">
                <a:solidFill>
                  <a:schemeClr val="dk1"/>
                </a:solidFill>
                <a:latin typeface="Work Sans Light"/>
                <a:ea typeface="Work Sans Light"/>
                <a:cs typeface="Work Sans Light"/>
                <a:sym typeface="Work Sans Light"/>
              </a:rPr>
              <a:t>Desarrollar un sistema de visualización de información y cotización de gafas.</a:t>
            </a:r>
            <a:endParaRPr sz="1800">
              <a:solidFill>
                <a:schemeClr val="dk1"/>
              </a:solidFill>
              <a:latin typeface="Work Sans Light"/>
              <a:ea typeface="Work Sans Light"/>
              <a:cs typeface="Work Sans Light"/>
              <a:sym typeface="Work Sans Light"/>
            </a:endParaRPr>
          </a:p>
          <a:p>
            <a:pPr indent="-342900" lvl="0" marL="457200" rtl="0" algn="l">
              <a:spcBef>
                <a:spcPts val="0"/>
              </a:spcBef>
              <a:spcAft>
                <a:spcPts val="0"/>
              </a:spcAft>
              <a:buClr>
                <a:schemeClr val="dk1"/>
              </a:buClr>
              <a:buSzPts val="1800"/>
              <a:buFont typeface="Work Sans Light"/>
              <a:buChar char="●"/>
            </a:pPr>
            <a:r>
              <a:rPr lang="es-MX" sz="1800">
                <a:solidFill>
                  <a:schemeClr val="dk1"/>
                </a:solidFill>
                <a:latin typeface="Work Sans Light"/>
                <a:ea typeface="Work Sans Light"/>
                <a:cs typeface="Work Sans Light"/>
                <a:sym typeface="Work Sans Light"/>
              </a:rPr>
              <a:t>Incorporar una plataforma de pagos en línea segura y confiable.</a:t>
            </a:r>
            <a:endParaRPr sz="1800">
              <a:solidFill>
                <a:schemeClr val="dk1"/>
              </a:solidFill>
              <a:latin typeface="Work Sans Light"/>
              <a:ea typeface="Work Sans Light"/>
              <a:cs typeface="Work Sans Light"/>
              <a:sym typeface="Work Sans Light"/>
            </a:endParaRPr>
          </a:p>
          <a:p>
            <a:pPr indent="-342900" lvl="0" marL="457200" rtl="0" algn="l">
              <a:spcBef>
                <a:spcPts val="0"/>
              </a:spcBef>
              <a:spcAft>
                <a:spcPts val="0"/>
              </a:spcAft>
              <a:buClr>
                <a:schemeClr val="dk1"/>
              </a:buClr>
              <a:buSzPts val="1800"/>
              <a:buFont typeface="Work Sans Light"/>
              <a:buChar char="●"/>
            </a:pPr>
            <a:r>
              <a:rPr lang="es-MX" sz="1800">
                <a:solidFill>
                  <a:schemeClr val="dk1"/>
                </a:solidFill>
                <a:latin typeface="Work Sans Light"/>
                <a:ea typeface="Work Sans Light"/>
                <a:cs typeface="Work Sans Light"/>
                <a:sym typeface="Work Sans Light"/>
              </a:rPr>
              <a:t>Diseñar un módulo de gestión de inventario en tiempo real.</a:t>
            </a:r>
            <a:endParaRPr sz="1800">
              <a:solidFill>
                <a:schemeClr val="dk1"/>
              </a:solidFill>
              <a:latin typeface="Work Sans Light"/>
              <a:ea typeface="Work Sans Light"/>
              <a:cs typeface="Work Sans Light"/>
              <a:sym typeface="Work Sans Light"/>
            </a:endParaRPr>
          </a:p>
          <a:p>
            <a:pPr indent="-342900" lvl="0" marL="457200" rtl="0" algn="l">
              <a:spcBef>
                <a:spcPts val="0"/>
              </a:spcBef>
              <a:spcAft>
                <a:spcPts val="0"/>
              </a:spcAft>
              <a:buClr>
                <a:schemeClr val="dk1"/>
              </a:buClr>
              <a:buSzPts val="1800"/>
              <a:buFont typeface="Work Sans Light"/>
              <a:buChar char="●"/>
            </a:pPr>
            <a:r>
              <a:rPr lang="es-MX" sz="1800">
                <a:solidFill>
                  <a:schemeClr val="dk1"/>
                </a:solidFill>
                <a:latin typeface="Work Sans Light"/>
                <a:ea typeface="Work Sans Light"/>
                <a:cs typeface="Work Sans Light"/>
                <a:sym typeface="Work Sans Light"/>
              </a:rPr>
              <a:t>Crear un sistema de registro de clientes.</a:t>
            </a:r>
            <a:endParaRPr sz="1800">
              <a:solidFill>
                <a:schemeClr val="dk1"/>
              </a:solidFill>
              <a:latin typeface="Work Sans Light"/>
              <a:ea typeface="Work Sans Light"/>
              <a:cs typeface="Work Sans Light"/>
              <a:sym typeface="Work Sans Light"/>
            </a:endParaRPr>
          </a:p>
          <a:p>
            <a:pPr indent="-342900" lvl="0" marL="457200" rtl="0" algn="l">
              <a:spcBef>
                <a:spcPts val="0"/>
              </a:spcBef>
              <a:spcAft>
                <a:spcPts val="0"/>
              </a:spcAft>
              <a:buClr>
                <a:schemeClr val="dk1"/>
              </a:buClr>
              <a:buSzPts val="1800"/>
              <a:buFont typeface="Work Sans Light"/>
              <a:buChar char="●"/>
            </a:pPr>
            <a:r>
              <a:rPr lang="es-MX" sz="1800">
                <a:solidFill>
                  <a:schemeClr val="dk1"/>
                </a:solidFill>
                <a:latin typeface="Work Sans Light"/>
                <a:ea typeface="Work Sans Light"/>
                <a:cs typeface="Work Sans Light"/>
                <a:sym typeface="Work Sans Light"/>
              </a:rPr>
              <a:t>Generar reportes sobre ventas, inventario y clientes para apoyar la toma de decisiones.</a:t>
            </a:r>
            <a:endParaRPr sz="1800">
              <a:solidFill>
                <a:schemeClr val="dk1"/>
              </a:solidFill>
              <a:latin typeface="Work Sans Light"/>
              <a:ea typeface="Work Sans Light"/>
              <a:cs typeface="Work Sans Light"/>
              <a:sym typeface="Work Sans Light"/>
            </a:endParaRPr>
          </a:p>
          <a:p>
            <a:pPr indent="-342900" lvl="0" marL="457200" rtl="0" algn="l">
              <a:spcBef>
                <a:spcPts val="0"/>
              </a:spcBef>
              <a:spcAft>
                <a:spcPts val="0"/>
              </a:spcAft>
              <a:buClr>
                <a:schemeClr val="dk1"/>
              </a:buClr>
              <a:buSzPts val="1800"/>
              <a:buFont typeface="Work Sans Light"/>
              <a:buChar char="●"/>
            </a:pPr>
            <a:r>
              <a:rPr lang="es-MX" sz="1800">
                <a:solidFill>
                  <a:schemeClr val="dk1"/>
                </a:solidFill>
                <a:latin typeface="Work Sans Light"/>
                <a:ea typeface="Work Sans Light"/>
                <a:cs typeface="Work Sans Light"/>
                <a:sym typeface="Work Sans Light"/>
              </a:rPr>
              <a:t>Un modulo de distribucion para gestionar y dar seguimiento a la entregas.</a:t>
            </a:r>
            <a:endParaRPr sz="1800">
              <a:solidFill>
                <a:schemeClr val="dk1"/>
              </a:solidFill>
              <a:latin typeface="Work Sans Light"/>
              <a:ea typeface="Work Sans Light"/>
              <a:cs typeface="Work Sans Light"/>
              <a:sym typeface="Work Sans Light"/>
            </a:endParaRPr>
          </a:p>
          <a:p>
            <a:pPr indent="-342900" lvl="0" marL="457200" rtl="0" algn="l">
              <a:spcBef>
                <a:spcPts val="0"/>
              </a:spcBef>
              <a:spcAft>
                <a:spcPts val="0"/>
              </a:spcAft>
              <a:buClr>
                <a:schemeClr val="dk1"/>
              </a:buClr>
              <a:buSzPts val="1800"/>
              <a:buFont typeface="Work Sans Light"/>
              <a:buChar char="●"/>
            </a:pPr>
            <a:r>
              <a:rPr lang="es-MX" sz="1800">
                <a:solidFill>
                  <a:schemeClr val="dk1"/>
                </a:solidFill>
                <a:latin typeface="Work Sans Light"/>
                <a:ea typeface="Work Sans Light"/>
                <a:cs typeface="Work Sans Light"/>
                <a:sym typeface="Work Sans Light"/>
              </a:rPr>
              <a:t>Crear un sistema encargado de brindar </a:t>
            </a:r>
            <a:r>
              <a:rPr lang="es-MX" sz="1800">
                <a:solidFill>
                  <a:schemeClr val="dk1"/>
                </a:solidFill>
                <a:latin typeface="Work Sans Light"/>
                <a:ea typeface="Work Sans Light"/>
                <a:cs typeface="Work Sans Light"/>
                <a:sym typeface="Work Sans Light"/>
              </a:rPr>
              <a:t>atención</a:t>
            </a:r>
            <a:r>
              <a:rPr lang="es-MX" sz="1800">
                <a:solidFill>
                  <a:schemeClr val="dk1"/>
                </a:solidFill>
                <a:latin typeface="Work Sans Light"/>
                <a:ea typeface="Work Sans Light"/>
                <a:cs typeface="Work Sans Light"/>
                <a:sym typeface="Work Sans Light"/>
              </a:rPr>
              <a:t> al cliente de forma </a:t>
            </a:r>
            <a:r>
              <a:rPr lang="es-MX" sz="1800">
                <a:solidFill>
                  <a:schemeClr val="dk1"/>
                </a:solidFill>
                <a:latin typeface="Work Sans Light"/>
                <a:ea typeface="Work Sans Light"/>
                <a:cs typeface="Work Sans Light"/>
                <a:sym typeface="Work Sans Light"/>
              </a:rPr>
              <a:t>automática</a:t>
            </a:r>
            <a:r>
              <a:rPr lang="es-MX" sz="1800">
                <a:solidFill>
                  <a:schemeClr val="dk1"/>
                </a:solidFill>
                <a:latin typeface="Work Sans Light"/>
                <a:ea typeface="Work Sans Light"/>
                <a:cs typeface="Work Sans Light"/>
                <a:sym typeface="Work Sans Light"/>
              </a:rPr>
              <a:t> mediante ChatBot.</a:t>
            </a:r>
            <a:endParaRPr sz="1800">
              <a:solidFill>
                <a:schemeClr val="dk1"/>
              </a:solidFill>
              <a:latin typeface="Work Sans Light"/>
              <a:ea typeface="Work Sans Light"/>
              <a:cs typeface="Work Sans Light"/>
              <a:sym typeface="Work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59" name="Google Shape;159;p8"/>
          <p:cNvSpPr txBox="1"/>
          <p:nvPr/>
        </p:nvSpPr>
        <p:spPr>
          <a:xfrm>
            <a:off x="456225" y="1601050"/>
            <a:ext cx="11674800" cy="49533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1200"/>
              </a:spcBef>
              <a:spcAft>
                <a:spcPts val="0"/>
              </a:spcAft>
              <a:buClr>
                <a:schemeClr val="dk1"/>
              </a:buClr>
              <a:buSzPts val="1800"/>
              <a:buChar char="•"/>
            </a:pPr>
            <a:r>
              <a:rPr lang="es-MX" sz="1800">
                <a:solidFill>
                  <a:schemeClr val="dk1"/>
                </a:solidFill>
                <a:latin typeface="Work Sans Light"/>
                <a:ea typeface="Work Sans Light"/>
                <a:cs typeface="Work Sans Light"/>
                <a:sym typeface="Work Sans Light"/>
              </a:rPr>
              <a:t>La solución propone el desarrollo de un Sistema de Información Web denominado Óptica Virtual, que sirva como herramienta software de apoyo al seguimiento de los procesos de venta, gestión de inventario y distribución de pedidos de la empresa Óptica Virtual BalamB, integrando la prueba virtual de monturas, la cotización de productos y el pago en línea.</a:t>
            </a:r>
            <a:endParaRPr sz="1800">
              <a:solidFill>
                <a:schemeClr val="dk1"/>
              </a:solidFill>
              <a:latin typeface="Work Sans Light"/>
              <a:ea typeface="Work Sans Light"/>
              <a:cs typeface="Work Sans Light"/>
              <a:sym typeface="Work Sans Light"/>
            </a:endParaRPr>
          </a:p>
          <a:p>
            <a:pPr indent="-342900" lvl="0" marL="457200" rtl="0" algn="l">
              <a:lnSpc>
                <a:spcPct val="115000"/>
              </a:lnSpc>
              <a:spcBef>
                <a:spcPts val="0"/>
              </a:spcBef>
              <a:spcAft>
                <a:spcPts val="0"/>
              </a:spcAft>
              <a:buClr>
                <a:schemeClr val="dk1"/>
              </a:buClr>
              <a:buSzPts val="1800"/>
              <a:buChar char="•"/>
            </a:pPr>
            <a:r>
              <a:rPr lang="es-MX" sz="1800">
                <a:solidFill>
                  <a:schemeClr val="dk1"/>
                </a:solidFill>
                <a:latin typeface="Work Sans Light"/>
                <a:ea typeface="Work Sans Light"/>
                <a:cs typeface="Work Sans Light"/>
                <a:sym typeface="Work Sans Light"/>
              </a:rPr>
              <a:t>La importancia del sistema radica en que permitirá la gestión de los perfiles de clientes, administradores y repartidores como usuarios de la empresa Óptica Virtual BalamB. En el módulo de prueba virtual y cotización, los clientes podrán probar monturas y conocer precios en tiempo real. En el módulo de gestión administrativa, los administradores podrán controlar inventario, registrar repartidores y supervisar ventas. En el módulo de distribución, los repartidores podrán gestionar y dar seguimiento a las entregas. Además, el sistema permitirá generar reportes para apoyar la toma de decisiones.</a:t>
            </a:r>
            <a:endParaRPr sz="1800">
              <a:solidFill>
                <a:schemeClr val="dk1"/>
              </a:solidFill>
              <a:latin typeface="Work Sans Light"/>
              <a:ea typeface="Work Sans Light"/>
              <a:cs typeface="Work Sans Light"/>
              <a:sym typeface="Work Sans Light"/>
            </a:endParaRPr>
          </a:p>
          <a:p>
            <a:pPr indent="-342900" lvl="0" marL="457200" rtl="0" algn="l">
              <a:lnSpc>
                <a:spcPct val="115000"/>
              </a:lnSpc>
              <a:spcBef>
                <a:spcPts val="0"/>
              </a:spcBef>
              <a:spcAft>
                <a:spcPts val="0"/>
              </a:spcAft>
              <a:buClr>
                <a:schemeClr val="dk1"/>
              </a:buClr>
              <a:buSzPts val="1800"/>
              <a:buChar char="•"/>
            </a:pPr>
            <a:r>
              <a:rPr lang="es-MX" sz="1800">
                <a:solidFill>
                  <a:schemeClr val="dk1"/>
                </a:solidFill>
                <a:latin typeface="Work Sans Light"/>
                <a:ea typeface="Work Sans Light"/>
                <a:cs typeface="Work Sans Light"/>
                <a:sym typeface="Work Sans Light"/>
              </a:rPr>
              <a:t>El sistema Ópticam servirá como aporte al sector óptico y de la salud visual, al promover la digitalización de procesos comerciales y de atención al cliente, facilitando el acceso a productos ópticos mediante tecnologías innovadoras y fortaleciendo la modernización del sector.</a:t>
            </a:r>
            <a:endParaRPr sz="1800">
              <a:solidFill>
                <a:schemeClr val="dk1"/>
              </a:solidFill>
              <a:latin typeface="Work Sans Light"/>
              <a:ea typeface="Work Sans Light"/>
              <a:cs typeface="Work Sans Light"/>
              <a:sym typeface="Work Sans Light"/>
            </a:endParaRPr>
          </a:p>
          <a:p>
            <a:pPr indent="-184150" lvl="0" marL="285750" marR="0" rtl="0" algn="l">
              <a:spcBef>
                <a:spcPts val="1200"/>
              </a:spcBef>
              <a:spcAft>
                <a:spcPts val="0"/>
              </a:spcAft>
              <a:buClr>
                <a:schemeClr val="dk1"/>
              </a:buClr>
              <a:buSzPts val="1600"/>
              <a:buFont typeface="Arial"/>
              <a:buNone/>
            </a:pPr>
            <a:r>
              <a:t/>
            </a:r>
            <a:endParaRPr b="1" sz="1600">
              <a:solidFill>
                <a:schemeClr val="dk1"/>
              </a:solidFill>
              <a:latin typeface="Work Sans Light"/>
              <a:ea typeface="Work Sans Light"/>
              <a:cs typeface="Work Sans Light"/>
              <a:sym typeface="Work Sans Light"/>
            </a:endParaRPr>
          </a:p>
        </p:txBody>
      </p:sp>
      <p:pic>
        <p:nvPicPr>
          <p:cNvPr id="160" name="Google Shape;160;p8"/>
          <p:cNvPicPr preferRelativeResize="0"/>
          <p:nvPr/>
        </p:nvPicPr>
        <p:blipFill rotWithShape="1">
          <a:blip r:embed="rId3">
            <a:alphaModFix/>
          </a:blip>
          <a:srcRect b="13644" l="0" r="0" t="-6911"/>
          <a:stretch/>
        </p:blipFill>
        <p:spPr>
          <a:xfrm>
            <a:off x="7562550" y="167500"/>
            <a:ext cx="1965475" cy="1143049"/>
          </a:xfrm>
          <a:prstGeom prst="rect">
            <a:avLst/>
          </a:prstGeom>
          <a:noFill/>
          <a:ln>
            <a:noFill/>
          </a:ln>
        </p:spPr>
      </p:pic>
      <p:pic>
        <p:nvPicPr>
          <p:cNvPr id="161" name="Google Shape;161;p8"/>
          <p:cNvPicPr preferRelativeResize="0"/>
          <p:nvPr/>
        </p:nvPicPr>
        <p:blipFill rotWithShape="1">
          <a:blip r:embed="rId4">
            <a:alphaModFix/>
          </a:blip>
          <a:srcRect b="0" l="0" r="0" t="0"/>
          <a:stretch/>
        </p:blipFill>
        <p:spPr>
          <a:xfrm>
            <a:off x="9528025" y="235976"/>
            <a:ext cx="1074596" cy="1074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67" name="Google Shape;167;p10"/>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Logo Sistema</a:t>
            </a:r>
            <a:endParaRPr b="1" sz="1600">
              <a:solidFill>
                <a:schemeClr val="lt1"/>
              </a:solidFill>
              <a:latin typeface="Work Sans Light"/>
              <a:ea typeface="Work Sans Light"/>
              <a:cs typeface="Work Sans Light"/>
              <a:sym typeface="Work Sans Light"/>
            </a:endParaRPr>
          </a:p>
        </p:txBody>
      </p:sp>
      <p:sp>
        <p:nvSpPr>
          <p:cNvPr id="168" name="Google Shape;168;p10"/>
          <p:cNvSpPr txBox="1"/>
          <p:nvPr/>
        </p:nvSpPr>
        <p:spPr>
          <a:xfrm>
            <a:off x="372353" y="1667521"/>
            <a:ext cx="11447400" cy="47100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Clr>
                <a:schemeClr val="dk1"/>
              </a:buClr>
              <a:buSzPts val="1800"/>
              <a:buFont typeface="Work Sans Light"/>
              <a:buChar char="●"/>
            </a:pPr>
            <a:r>
              <a:rPr lang="es-MX" sz="1800">
                <a:solidFill>
                  <a:schemeClr val="dk1"/>
                </a:solidFill>
                <a:latin typeface="Work Sans Light"/>
                <a:ea typeface="Work Sans Light"/>
                <a:cs typeface="Work Sans Light"/>
                <a:sym typeface="Work Sans Light"/>
              </a:rPr>
              <a:t>El sistema Ópticam permitirá a los clientes realizar la prueba virtual de monturas, consultar información de productos, generar cotizaciones y efectuar pagos seguros en línea. Asimismo, permitirá a los administradores gestionar el inventario en tiempo real, registrar repartidores, supervisar ventas y pedidos, y a los repartidores realizar el seguimiento de las entregas asignadas.</a:t>
            </a:r>
            <a:endParaRPr sz="1800">
              <a:solidFill>
                <a:schemeClr val="dk1"/>
              </a:solidFill>
              <a:latin typeface="Work Sans Light"/>
              <a:ea typeface="Work Sans Light"/>
              <a:cs typeface="Work Sans Light"/>
              <a:sym typeface="Work Sans Light"/>
            </a:endParaRPr>
          </a:p>
          <a:p>
            <a:pPr indent="0" lvl="0" marL="914400" rtl="0" algn="l">
              <a:spcBef>
                <a:spcPts val="0"/>
              </a:spcBef>
              <a:spcAft>
                <a:spcPts val="0"/>
              </a:spcAft>
              <a:buNone/>
            </a:pPr>
            <a:r>
              <a:t/>
            </a:r>
            <a:endParaRPr sz="1800">
              <a:solidFill>
                <a:schemeClr val="dk1"/>
              </a:solidFill>
              <a:latin typeface="Work Sans Light"/>
              <a:ea typeface="Work Sans Light"/>
              <a:cs typeface="Work Sans Light"/>
              <a:sym typeface="Work Sans Light"/>
            </a:endParaRPr>
          </a:p>
          <a:p>
            <a:pPr indent="-342900" lvl="0" marL="457200" rtl="0" algn="l">
              <a:spcBef>
                <a:spcPts val="0"/>
              </a:spcBef>
              <a:spcAft>
                <a:spcPts val="0"/>
              </a:spcAft>
              <a:buClr>
                <a:schemeClr val="dk1"/>
              </a:buClr>
              <a:buSzPts val="1800"/>
              <a:buFont typeface="Work Sans Light"/>
              <a:buChar char="●"/>
            </a:pPr>
            <a:r>
              <a:rPr lang="es-MX" sz="1800">
                <a:solidFill>
                  <a:schemeClr val="dk1"/>
                </a:solidFill>
                <a:latin typeface="Work Sans Light"/>
                <a:ea typeface="Work Sans Light"/>
                <a:cs typeface="Work Sans Light"/>
                <a:sym typeface="Work Sans Light"/>
              </a:rPr>
              <a:t>El sistema Ópticam no realizará exámenes optométricos ni diagnósticos visuales, ni contará con integración con aseguradoras de salud. De igual manera, no ofrecerá servicios clínicos especializados relacionados con la evaluación de la salud visual de los usuarios.</a:t>
            </a:r>
            <a:endParaRPr sz="1800">
              <a:solidFill>
                <a:schemeClr val="dk1"/>
              </a:solidFill>
              <a:latin typeface="Work Sans Light"/>
              <a:ea typeface="Work Sans Light"/>
              <a:cs typeface="Work Sans Light"/>
              <a:sym typeface="Work Sans Light"/>
            </a:endParaRPr>
          </a:p>
          <a:p>
            <a:pPr indent="0" lvl="0" marL="914400" rtl="0" algn="l">
              <a:spcBef>
                <a:spcPts val="0"/>
              </a:spcBef>
              <a:spcAft>
                <a:spcPts val="0"/>
              </a:spcAft>
              <a:buNone/>
            </a:pPr>
            <a:r>
              <a:t/>
            </a:r>
            <a:endParaRPr sz="1800">
              <a:solidFill>
                <a:schemeClr val="dk1"/>
              </a:solidFill>
              <a:latin typeface="Work Sans Light"/>
              <a:ea typeface="Work Sans Light"/>
              <a:cs typeface="Work Sans Light"/>
              <a:sym typeface="Work Sans Light"/>
            </a:endParaRPr>
          </a:p>
          <a:p>
            <a:pPr indent="-342900" lvl="0" marL="457200" rtl="0" algn="l">
              <a:spcBef>
                <a:spcPts val="0"/>
              </a:spcBef>
              <a:spcAft>
                <a:spcPts val="0"/>
              </a:spcAft>
              <a:buSzPts val="1800"/>
              <a:buFont typeface="Work Sans Light"/>
              <a:buChar char="●"/>
            </a:pPr>
            <a:r>
              <a:rPr lang="es-MX" sz="1800">
                <a:solidFill>
                  <a:schemeClr val="dk1"/>
                </a:solidFill>
                <a:latin typeface="Work Sans Light"/>
                <a:ea typeface="Work Sans Light"/>
                <a:cs typeface="Work Sans Light"/>
                <a:sym typeface="Work Sans Light"/>
              </a:rPr>
              <a:t>El sistema Ópticam se desarrollará bajo una arquitectura cliente-servidor. La vista se implementará en JavaScript con React, permitiendo una interfaz web dinámica y responsiva. El controlador y modelo estarán soportados por </a:t>
            </a:r>
            <a:r>
              <a:rPr lang="es-MX" sz="1800" u="sng">
                <a:solidFill>
                  <a:schemeClr val="hlink"/>
                </a:solidFill>
                <a:latin typeface="Work Sans Light"/>
                <a:ea typeface="Work Sans Light"/>
                <a:cs typeface="Work Sans Light"/>
                <a:sym typeface="Work Sans Light"/>
                <a:hlinkClick r:id="rId3"/>
              </a:rPr>
              <a:t>Node.js</a:t>
            </a:r>
            <a:r>
              <a:rPr lang="es-MX" sz="1800">
                <a:solidFill>
                  <a:schemeClr val="dk1"/>
                </a:solidFill>
                <a:latin typeface="Work Sans Light"/>
                <a:ea typeface="Work Sans Light"/>
                <a:cs typeface="Work Sans Light"/>
                <a:sym typeface="Work Sans Light"/>
              </a:rPr>
              <a:t> + Express, mientras que el puente de datos se gestionará mediante Prisma. La base de datos será PostgreSQL y el despliegue se realizará con Nginx y PM2, garantizando estabilidad y escalabilidad.</a:t>
            </a:r>
            <a:endParaRPr sz="1800">
              <a:solidFill>
                <a:schemeClr val="dk1"/>
              </a:solidFill>
              <a:latin typeface="Work Sans Light"/>
              <a:ea typeface="Work Sans Light"/>
              <a:cs typeface="Work Sans Light"/>
              <a:sym typeface="Work Sans Light"/>
            </a:endParaRPr>
          </a:p>
          <a:p>
            <a:pPr indent="0" lvl="0" marL="0" rtl="0" algn="l">
              <a:spcBef>
                <a:spcPts val="0"/>
              </a:spcBef>
              <a:spcAft>
                <a:spcPts val="0"/>
              </a:spcAft>
              <a:buNone/>
            </a:pPr>
            <a:r>
              <a:t/>
            </a:r>
            <a:endParaRPr sz="1800">
              <a:solidFill>
                <a:schemeClr val="dk1"/>
              </a:solidFill>
              <a:latin typeface="Work Sans Light"/>
              <a:ea typeface="Work Sans Light"/>
              <a:cs typeface="Work Sans Light"/>
              <a:sym typeface="Work Sans Light"/>
            </a:endParaRPr>
          </a:p>
          <a:p>
            <a:pPr indent="0" lvl="0" marL="0" rtl="0" algn="l">
              <a:spcBef>
                <a:spcPts val="0"/>
              </a:spcBef>
              <a:spcAft>
                <a:spcPts val="0"/>
              </a:spcAft>
              <a:buNone/>
            </a:pPr>
            <a:r>
              <a:rPr lang="es-MX" sz="1800">
                <a:solidFill>
                  <a:schemeClr val="dk1"/>
                </a:solidFill>
                <a:latin typeface="Work Sans Light"/>
                <a:ea typeface="Work Sans Light"/>
                <a:cs typeface="Work Sans Light"/>
                <a:sym typeface="Work Sans Light"/>
              </a:rPr>
              <a:t>DIAGRAMA DE DISTRIBUCIÓN: </a:t>
            </a:r>
            <a:r>
              <a:rPr lang="es-MX" sz="1200" u="sng">
                <a:solidFill>
                  <a:srgbClr val="1155CC"/>
                </a:solidFill>
                <a:highlight>
                  <a:srgbClr val="FFFFFF"/>
                </a:highlight>
                <a:hlinkClick r:id="rId4">
                  <a:extLst>
                    <a:ext uri="{A12FA001-AC4F-418D-AE19-62706E023703}">
                      <ahyp:hlinkClr val="tx"/>
                    </a:ext>
                  </a:extLst>
                </a:hlinkClick>
              </a:rPr>
              <a:t>https://github.com/LENICITA/estructura_optica-balamb/blob/master/_docs_/trim2/07_diagrama_distribucion/Diagrama%20de%20despliegue.drawio.png</a:t>
            </a:r>
            <a:endParaRPr sz="1900">
              <a:solidFill>
                <a:schemeClr val="dk1"/>
              </a:solidFill>
              <a:latin typeface="Work Sans Light"/>
              <a:ea typeface="Work Sans Light"/>
              <a:cs typeface="Work Sans Light"/>
              <a:sym typeface="Work Sans Light"/>
            </a:endParaRPr>
          </a:p>
        </p:txBody>
      </p:sp>
      <p:pic>
        <p:nvPicPr>
          <p:cNvPr id="169" name="Google Shape;169;p10"/>
          <p:cNvPicPr preferRelativeResize="0"/>
          <p:nvPr/>
        </p:nvPicPr>
        <p:blipFill rotWithShape="1">
          <a:blip r:embed="rId5">
            <a:alphaModFix/>
          </a:blip>
          <a:srcRect b="0" l="0" r="0" t="0"/>
          <a:stretch/>
        </p:blipFill>
        <p:spPr>
          <a:xfrm>
            <a:off x="9774350" y="231100"/>
            <a:ext cx="1001000" cy="1001000"/>
          </a:xfrm>
          <a:prstGeom prst="rect">
            <a:avLst/>
          </a:prstGeom>
          <a:noFill/>
          <a:ln>
            <a:noFill/>
          </a:ln>
        </p:spPr>
      </p:pic>
      <p:pic>
        <p:nvPicPr>
          <p:cNvPr id="170" name="Google Shape;170;p10"/>
          <p:cNvPicPr preferRelativeResize="0"/>
          <p:nvPr/>
        </p:nvPicPr>
        <p:blipFill rotWithShape="1">
          <a:blip r:embed="rId6">
            <a:alphaModFix/>
          </a:blip>
          <a:srcRect b="13644" l="0" r="0" t="-6911"/>
          <a:stretch/>
        </p:blipFill>
        <p:spPr>
          <a:xfrm>
            <a:off x="7943775" y="167500"/>
            <a:ext cx="1830579" cy="106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